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1"/>
  </p:notesMasterIdLst>
  <p:sldIdLst>
    <p:sldId id="256" r:id="rId2"/>
    <p:sldId id="259" r:id="rId3"/>
    <p:sldId id="260" r:id="rId4"/>
    <p:sldId id="258" r:id="rId5"/>
    <p:sldId id="261" r:id="rId6"/>
    <p:sldId id="265" r:id="rId7"/>
    <p:sldId id="264" r:id="rId8"/>
    <p:sldId id="263" r:id="rId9"/>
    <p:sldId id="257"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0E86CB-4C83-4FAC-804F-2B460A144A27}" v="104" dt="2020-05-28T00:10:37.7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3" autoAdjust="0"/>
    <p:restoredTop sz="77930" autoAdjust="0"/>
  </p:normalViewPr>
  <p:slideViewPr>
    <p:cSldViewPr snapToGrid="0">
      <p:cViewPr varScale="1">
        <p:scale>
          <a:sx n="95" d="100"/>
          <a:sy n="95" d="100"/>
        </p:scale>
        <p:origin x="99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Jones" userId="e415b3063005edc2" providerId="LiveId" clId="{880E86CB-4C83-4FAC-804F-2B460A144A27}"/>
    <pc:docChg chg="undo custSel addSld delSld modSld sldOrd">
      <pc:chgData name="Larry Jones" userId="e415b3063005edc2" providerId="LiveId" clId="{880E86CB-4C83-4FAC-804F-2B460A144A27}" dt="2020-05-28T00:11:05.833" v="590" actId="14100"/>
      <pc:docMkLst>
        <pc:docMk/>
      </pc:docMkLst>
      <pc:sldChg chg="addSp delSp modSp mod">
        <pc:chgData name="Larry Jones" userId="e415b3063005edc2" providerId="LiveId" clId="{880E86CB-4C83-4FAC-804F-2B460A144A27}" dt="2020-05-27T23:41:55.662" v="383" actId="20577"/>
        <pc:sldMkLst>
          <pc:docMk/>
          <pc:sldMk cId="2737280371" sldId="257"/>
        </pc:sldMkLst>
        <pc:spChg chg="add del mod">
          <ac:chgData name="Larry Jones" userId="e415b3063005edc2" providerId="LiveId" clId="{880E86CB-4C83-4FAC-804F-2B460A144A27}" dt="2020-05-27T23:41:55.662" v="383" actId="20577"/>
          <ac:spMkLst>
            <pc:docMk/>
            <pc:sldMk cId="2737280371" sldId="257"/>
            <ac:spMk id="3" creationId="{384BC4A6-D21F-44A4-BCEC-536077400A8B}"/>
          </ac:spMkLst>
        </pc:spChg>
        <pc:spChg chg="add del mod">
          <ac:chgData name="Larry Jones" userId="e415b3063005edc2" providerId="LiveId" clId="{880E86CB-4C83-4FAC-804F-2B460A144A27}" dt="2020-05-27T23:39:13.334" v="327"/>
          <ac:spMkLst>
            <pc:docMk/>
            <pc:sldMk cId="2737280371" sldId="257"/>
            <ac:spMk id="4" creationId="{CF825459-4514-4983-9BA2-9B4AC1B5045F}"/>
          </ac:spMkLst>
        </pc:spChg>
      </pc:sldChg>
      <pc:sldChg chg="addSp delSp modSp del mod modClrScheme chgLayout modNotesTx">
        <pc:chgData name="Larry Jones" userId="e415b3063005edc2" providerId="LiveId" clId="{880E86CB-4C83-4FAC-804F-2B460A144A27}" dt="2020-05-28T00:01:22.255" v="520" actId="2696"/>
        <pc:sldMkLst>
          <pc:docMk/>
          <pc:sldMk cId="3566028170" sldId="262"/>
        </pc:sldMkLst>
        <pc:spChg chg="mod ord">
          <ac:chgData name="Larry Jones" userId="e415b3063005edc2" providerId="LiveId" clId="{880E86CB-4C83-4FAC-804F-2B460A144A27}" dt="2020-05-28T00:01:10.762" v="519" actId="700"/>
          <ac:spMkLst>
            <pc:docMk/>
            <pc:sldMk cId="3566028170" sldId="262"/>
            <ac:spMk id="2" creationId="{1D13B1F3-DEF5-3347-B4BC-A4500F508C28}"/>
          </ac:spMkLst>
        </pc:spChg>
        <pc:spChg chg="del">
          <ac:chgData name="Larry Jones" userId="e415b3063005edc2" providerId="LiveId" clId="{880E86CB-4C83-4FAC-804F-2B460A144A27}" dt="2020-05-27T23:44:14.221" v="387" actId="1032"/>
          <ac:spMkLst>
            <pc:docMk/>
            <pc:sldMk cId="3566028170" sldId="262"/>
            <ac:spMk id="3" creationId="{29B1E289-C723-444F-8F6D-37C86CDCA54C}"/>
          </ac:spMkLst>
        </pc:spChg>
        <pc:spChg chg="add del mod ord">
          <ac:chgData name="Larry Jones" userId="e415b3063005edc2" providerId="LiveId" clId="{880E86CB-4C83-4FAC-804F-2B460A144A27}" dt="2020-05-28T00:01:10.762" v="519" actId="700"/>
          <ac:spMkLst>
            <pc:docMk/>
            <pc:sldMk cId="3566028170" sldId="262"/>
            <ac:spMk id="5" creationId="{B34E6966-1E25-455D-A609-AC0767F3E474}"/>
          </ac:spMkLst>
        </pc:spChg>
        <pc:spChg chg="add del mod ord">
          <ac:chgData name="Larry Jones" userId="e415b3063005edc2" providerId="LiveId" clId="{880E86CB-4C83-4FAC-804F-2B460A144A27}" dt="2020-05-28T00:01:10.762" v="519" actId="700"/>
          <ac:spMkLst>
            <pc:docMk/>
            <pc:sldMk cId="3566028170" sldId="262"/>
            <ac:spMk id="6" creationId="{B4F23E10-E951-483D-8D27-D7D1777ED23A}"/>
          </ac:spMkLst>
        </pc:spChg>
        <pc:spChg chg="add del mod ord">
          <ac:chgData name="Larry Jones" userId="e415b3063005edc2" providerId="LiveId" clId="{880E86CB-4C83-4FAC-804F-2B460A144A27}" dt="2020-05-28T00:01:10.762" v="519" actId="700"/>
          <ac:spMkLst>
            <pc:docMk/>
            <pc:sldMk cId="3566028170" sldId="262"/>
            <ac:spMk id="7" creationId="{F59D1F90-3844-4A97-BA22-5AAF8FFD478C}"/>
          </ac:spMkLst>
        </pc:spChg>
        <pc:graphicFrameChg chg="add mod ord modGraphic">
          <ac:chgData name="Larry Jones" userId="e415b3063005edc2" providerId="LiveId" clId="{880E86CB-4C83-4FAC-804F-2B460A144A27}" dt="2020-05-28T00:01:10.762" v="519" actId="700"/>
          <ac:graphicFrameMkLst>
            <pc:docMk/>
            <pc:sldMk cId="3566028170" sldId="262"/>
            <ac:graphicFrameMk id="4" creationId="{F9C5A269-865B-44B8-905B-AD908B7A6FEF}"/>
          </ac:graphicFrameMkLst>
        </pc:graphicFrameChg>
      </pc:sldChg>
      <pc:sldChg chg="addSp delSp modSp new mod modClrScheme chgLayout modNotesTx">
        <pc:chgData name="Larry Jones" userId="e415b3063005edc2" providerId="LiveId" clId="{880E86CB-4C83-4FAC-804F-2B460A144A27}" dt="2020-05-28T00:06:30.228" v="571" actId="14100"/>
        <pc:sldMkLst>
          <pc:docMk/>
          <pc:sldMk cId="1543411105" sldId="264"/>
        </pc:sldMkLst>
        <pc:spChg chg="mod ord">
          <ac:chgData name="Larry Jones" userId="e415b3063005edc2" providerId="LiveId" clId="{880E86CB-4C83-4FAC-804F-2B460A144A27}" dt="2020-05-27T23:52:20.115" v="473" actId="700"/>
          <ac:spMkLst>
            <pc:docMk/>
            <pc:sldMk cId="1543411105" sldId="264"/>
            <ac:spMk id="2" creationId="{605519F0-4861-49C5-8428-6A56FD8C9DC8}"/>
          </ac:spMkLst>
        </pc:spChg>
        <pc:spChg chg="add del mod ord">
          <ac:chgData name="Larry Jones" userId="e415b3063005edc2" providerId="LiveId" clId="{880E86CB-4C83-4FAC-804F-2B460A144A27}" dt="2020-05-27T23:52:20.115" v="473" actId="700"/>
          <ac:spMkLst>
            <pc:docMk/>
            <pc:sldMk cId="1543411105" sldId="264"/>
            <ac:spMk id="3" creationId="{474C9AE4-E22C-445B-861C-193BBEB95FBF}"/>
          </ac:spMkLst>
        </pc:spChg>
        <pc:spChg chg="add mod ord">
          <ac:chgData name="Larry Jones" userId="e415b3063005edc2" providerId="LiveId" clId="{880E86CB-4C83-4FAC-804F-2B460A144A27}" dt="2020-05-27T23:54:27.496" v="505" actId="255"/>
          <ac:spMkLst>
            <pc:docMk/>
            <pc:sldMk cId="1543411105" sldId="264"/>
            <ac:spMk id="5" creationId="{D3335556-93C7-4979-987B-35BA35A52CCB}"/>
          </ac:spMkLst>
        </pc:spChg>
        <pc:spChg chg="add mod ord">
          <ac:chgData name="Larry Jones" userId="e415b3063005edc2" providerId="LiveId" clId="{880E86CB-4C83-4FAC-804F-2B460A144A27}" dt="2020-05-28T00:06:15.768" v="568" actId="255"/>
          <ac:spMkLst>
            <pc:docMk/>
            <pc:sldMk cId="1543411105" sldId="264"/>
            <ac:spMk id="6" creationId="{5D5F79D9-8C30-4C20-9A4F-938323A0F16A}"/>
          </ac:spMkLst>
        </pc:spChg>
        <pc:spChg chg="add mod ord">
          <ac:chgData name="Larry Jones" userId="e415b3063005edc2" providerId="LiveId" clId="{880E86CB-4C83-4FAC-804F-2B460A144A27}" dt="2020-05-27T23:54:19.119" v="504" actId="255"/>
          <ac:spMkLst>
            <pc:docMk/>
            <pc:sldMk cId="1543411105" sldId="264"/>
            <ac:spMk id="7" creationId="{778963E1-8DE8-472B-A53A-4E28769DC5B4}"/>
          </ac:spMkLst>
        </pc:spChg>
        <pc:spChg chg="add mod ord">
          <ac:chgData name="Larry Jones" userId="e415b3063005edc2" providerId="LiveId" clId="{880E86CB-4C83-4FAC-804F-2B460A144A27}" dt="2020-05-28T00:06:07.703" v="567" actId="255"/>
          <ac:spMkLst>
            <pc:docMk/>
            <pc:sldMk cId="1543411105" sldId="264"/>
            <ac:spMk id="8" creationId="{EA594098-7140-4AA0-B020-B446D1A9BE6E}"/>
          </ac:spMkLst>
        </pc:spChg>
        <pc:graphicFrameChg chg="add del modGraphic">
          <ac:chgData name="Larry Jones" userId="e415b3063005edc2" providerId="LiveId" clId="{880E86CB-4C83-4FAC-804F-2B460A144A27}" dt="2020-05-27T23:52:07.563" v="472" actId="1032"/>
          <ac:graphicFrameMkLst>
            <pc:docMk/>
            <pc:sldMk cId="1543411105" sldId="264"/>
            <ac:graphicFrameMk id="4" creationId="{510E3EE7-4837-4465-A678-1636790724B6}"/>
          </ac:graphicFrameMkLst>
        </pc:graphicFrameChg>
        <pc:picChg chg="add mod">
          <ac:chgData name="Larry Jones" userId="e415b3063005edc2" providerId="LiveId" clId="{880E86CB-4C83-4FAC-804F-2B460A144A27}" dt="2020-05-28T00:06:19.192" v="569" actId="14100"/>
          <ac:picMkLst>
            <pc:docMk/>
            <pc:sldMk cId="1543411105" sldId="264"/>
            <ac:picMk id="10" creationId="{F3BC0145-52DD-4476-9844-8677696D22EA}"/>
          </ac:picMkLst>
        </pc:picChg>
        <pc:picChg chg="add mod">
          <ac:chgData name="Larry Jones" userId="e415b3063005edc2" providerId="LiveId" clId="{880E86CB-4C83-4FAC-804F-2B460A144A27}" dt="2020-05-28T00:06:30.228" v="571" actId="14100"/>
          <ac:picMkLst>
            <pc:docMk/>
            <pc:sldMk cId="1543411105" sldId="264"/>
            <ac:picMk id="12" creationId="{C58AB17D-E439-45C2-813E-02983A1216C9}"/>
          </ac:picMkLst>
        </pc:picChg>
      </pc:sldChg>
      <pc:sldChg chg="add del">
        <pc:chgData name="Larry Jones" userId="e415b3063005edc2" providerId="LiveId" clId="{880E86CB-4C83-4FAC-804F-2B460A144A27}" dt="2020-05-27T23:50:29.960" v="468" actId="2696"/>
        <pc:sldMkLst>
          <pc:docMk/>
          <pc:sldMk cId="2738530430" sldId="264"/>
        </pc:sldMkLst>
      </pc:sldChg>
      <pc:sldChg chg="modSp add del modNotesTx">
        <pc:chgData name="Larry Jones" userId="e415b3063005edc2" providerId="LiveId" clId="{880E86CB-4C83-4FAC-804F-2B460A144A27}" dt="2020-05-27T23:50:14.325" v="466" actId="2696"/>
        <pc:sldMkLst>
          <pc:docMk/>
          <pc:sldMk cId="3769577206" sldId="264"/>
        </pc:sldMkLst>
        <pc:graphicFrameChg chg="mod">
          <ac:chgData name="Larry Jones" userId="e415b3063005edc2" providerId="LiveId" clId="{880E86CB-4C83-4FAC-804F-2B460A144A27}" dt="2020-05-27T23:50:06.691" v="465" actId="255"/>
          <ac:graphicFrameMkLst>
            <pc:docMk/>
            <pc:sldMk cId="3769577206" sldId="264"/>
            <ac:graphicFrameMk id="4" creationId="{F9C5A269-865B-44B8-905B-AD908B7A6FEF}"/>
          </ac:graphicFrameMkLst>
        </pc:graphicFrameChg>
      </pc:sldChg>
      <pc:sldChg chg="addSp delSp modSp add mod ord modNotesTx">
        <pc:chgData name="Larry Jones" userId="e415b3063005edc2" providerId="LiveId" clId="{880E86CB-4C83-4FAC-804F-2B460A144A27}" dt="2020-05-28T00:11:05.833" v="590" actId="14100"/>
        <pc:sldMkLst>
          <pc:docMk/>
          <pc:sldMk cId="4254553868" sldId="265"/>
        </pc:sldMkLst>
        <pc:spChg chg="mod">
          <ac:chgData name="Larry Jones" userId="e415b3063005edc2" providerId="LiveId" clId="{880E86CB-4C83-4FAC-804F-2B460A144A27}" dt="2020-05-28T00:01:57.257" v="525" actId="255"/>
          <ac:spMkLst>
            <pc:docMk/>
            <pc:sldMk cId="4254553868" sldId="265"/>
            <ac:spMk id="5" creationId="{D3335556-93C7-4979-987B-35BA35A52CCB}"/>
          </ac:spMkLst>
        </pc:spChg>
        <pc:spChg chg="mod">
          <ac:chgData name="Larry Jones" userId="e415b3063005edc2" providerId="LiveId" clId="{880E86CB-4C83-4FAC-804F-2B460A144A27}" dt="2020-05-28T00:06:43.409" v="573" actId="5793"/>
          <ac:spMkLst>
            <pc:docMk/>
            <pc:sldMk cId="4254553868" sldId="265"/>
            <ac:spMk id="6" creationId="{5D5F79D9-8C30-4C20-9A4F-938323A0F16A}"/>
          </ac:spMkLst>
        </pc:spChg>
        <pc:spChg chg="mod">
          <ac:chgData name="Larry Jones" userId="e415b3063005edc2" providerId="LiveId" clId="{880E86CB-4C83-4FAC-804F-2B460A144A27}" dt="2020-05-28T00:03:12.053" v="532" actId="255"/>
          <ac:spMkLst>
            <pc:docMk/>
            <pc:sldMk cId="4254553868" sldId="265"/>
            <ac:spMk id="7" creationId="{778963E1-8DE8-472B-A53A-4E28769DC5B4}"/>
          </ac:spMkLst>
        </pc:spChg>
        <pc:spChg chg="mod">
          <ac:chgData name="Larry Jones" userId="e415b3063005edc2" providerId="LiveId" clId="{880E86CB-4C83-4FAC-804F-2B460A144A27}" dt="2020-05-28T00:03:35.530" v="535" actId="255"/>
          <ac:spMkLst>
            <pc:docMk/>
            <pc:sldMk cId="4254553868" sldId="265"/>
            <ac:spMk id="8" creationId="{EA594098-7140-4AA0-B020-B446D1A9BE6E}"/>
          </ac:spMkLst>
        </pc:spChg>
        <pc:picChg chg="add del mod">
          <ac:chgData name="Larry Jones" userId="e415b3063005edc2" providerId="LiveId" clId="{880E86CB-4C83-4FAC-804F-2B460A144A27}" dt="2020-05-28T00:07:36.771" v="579" actId="931"/>
          <ac:picMkLst>
            <pc:docMk/>
            <pc:sldMk cId="4254553868" sldId="265"/>
            <ac:picMk id="4" creationId="{EB87ABC8-0B60-490E-AFA8-BE2669AC06E4}"/>
          </ac:picMkLst>
        </pc:picChg>
        <pc:picChg chg="del">
          <ac:chgData name="Larry Jones" userId="e415b3063005edc2" providerId="LiveId" clId="{880E86CB-4C83-4FAC-804F-2B460A144A27}" dt="2020-05-28T00:02:17.863" v="527" actId="478"/>
          <ac:picMkLst>
            <pc:docMk/>
            <pc:sldMk cId="4254553868" sldId="265"/>
            <ac:picMk id="10" creationId="{F3BC0145-52DD-4476-9844-8677696D22EA}"/>
          </ac:picMkLst>
        </pc:picChg>
        <pc:picChg chg="add mod">
          <ac:chgData name="Larry Jones" userId="e415b3063005edc2" providerId="LiveId" clId="{880E86CB-4C83-4FAC-804F-2B460A144A27}" dt="2020-05-28T00:08:32.690" v="584" actId="14100"/>
          <ac:picMkLst>
            <pc:docMk/>
            <pc:sldMk cId="4254553868" sldId="265"/>
            <ac:picMk id="11" creationId="{FAFFFD4F-B1ED-4C6D-8ADB-290BDD77A85A}"/>
          </ac:picMkLst>
        </pc:picChg>
        <pc:picChg chg="del">
          <ac:chgData name="Larry Jones" userId="e415b3063005edc2" providerId="LiveId" clId="{880E86CB-4C83-4FAC-804F-2B460A144A27}" dt="2020-05-28T00:03:15.860" v="533" actId="478"/>
          <ac:picMkLst>
            <pc:docMk/>
            <pc:sldMk cId="4254553868" sldId="265"/>
            <ac:picMk id="12" creationId="{C58AB17D-E439-45C2-813E-02983A1216C9}"/>
          </ac:picMkLst>
        </pc:picChg>
        <pc:picChg chg="add mod">
          <ac:chgData name="Larry Jones" userId="e415b3063005edc2" providerId="LiveId" clId="{880E86CB-4C83-4FAC-804F-2B460A144A27}" dt="2020-05-28T00:11:05.833" v="590" actId="14100"/>
          <ac:picMkLst>
            <pc:docMk/>
            <pc:sldMk cId="4254553868" sldId="265"/>
            <ac:picMk id="14" creationId="{1E4A4069-6953-48C4-A74A-099FF72A56D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CA9D5-E158-4699-883C-B49F1947738D}" type="datetimeFigureOut">
              <a:rPr lang="en-US" smtClean="0"/>
              <a:t>5/27/2020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D8047-A409-4999-ABF1-6A963DE179C6}" type="slidenum">
              <a:rPr lang="en-US" smtClean="0"/>
              <a:t>‹#›</a:t>
            </a:fld>
            <a:endParaRPr lang="en-US"/>
          </a:p>
        </p:txBody>
      </p:sp>
    </p:spTree>
    <p:extLst>
      <p:ext uri="{BB962C8B-B14F-4D97-AF65-F5344CB8AC3E}">
        <p14:creationId xmlns:p14="http://schemas.microsoft.com/office/powerpoint/2010/main" val="550970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ciencedirect.com/science/article/pii/S0022103103001574"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greatergood.berkeley.edu/article/item/caring_teacher_student_relationship"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we’ll look at ways to avoid bias and prejudice in instruction.  Since adults like to feel like their opinions and experiences matter, it is important that we as instructors create a positive learning environment by making the learners feel welcome.  The first strategy is to understand Implicit Bias, which Suttie defines as “a behavior that arises from subconscious associations, which may even contradict someone’s explicit values.” (Suttie, 2016).  Suttie also gives us four strategies for reducing this bias, which we’ll examine here.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Dr. Suttie recommends we admit to ourselves that the bias exists.  She warns that “Pretending to be colorblind is </a:t>
            </a:r>
            <a:r>
              <a:rPr lang="en-US" sz="1200" i="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helpful and in fact adhering to a color-blind philosophy has been shown </a:t>
            </a:r>
            <a:r>
              <a:rPr lang="en-US" sz="1200" u="none" strike="noStrike" kern="1200" dirty="0">
                <a:solidFill>
                  <a:schemeClr val="tx1"/>
                </a:solidFill>
                <a:effectLst/>
                <a:latin typeface="+mn-lt"/>
                <a:ea typeface="+mn-ea"/>
                <a:cs typeface="+mn-cs"/>
                <a:hlinkClick r:id="rId3"/>
              </a:rPr>
              <a:t>to increase implicit bias</a:t>
            </a:r>
            <a:r>
              <a:rPr lang="en-US" sz="1200" kern="1200" dirty="0">
                <a:solidFill>
                  <a:schemeClr val="tx1"/>
                </a:solidFill>
                <a:effectLst/>
                <a:latin typeface="+mn-lt"/>
                <a:ea typeface="+mn-ea"/>
                <a:cs typeface="+mn-cs"/>
              </a:rPr>
              <a:t>” (Suttie, 2016) Second, she recommends we address empathy and empathic communication.  Specifically, “learning about the lives of students and </a:t>
            </a:r>
            <a:r>
              <a:rPr lang="en-US" sz="1200" u="none" strike="noStrike" kern="1200" dirty="0">
                <a:solidFill>
                  <a:schemeClr val="tx1"/>
                </a:solidFill>
                <a:effectLst/>
                <a:latin typeface="+mn-lt"/>
                <a:ea typeface="+mn-ea"/>
                <a:cs typeface="+mn-cs"/>
                <a:hlinkClick r:id="rId4"/>
              </a:rPr>
              <a:t>showing that you care</a:t>
            </a:r>
            <a:r>
              <a:rPr lang="en-US" sz="1200" kern="1200" dirty="0">
                <a:solidFill>
                  <a:schemeClr val="tx1"/>
                </a:solidFill>
                <a:effectLst/>
                <a:latin typeface="+mn-lt"/>
                <a:ea typeface="+mn-ea"/>
                <a:cs typeface="+mn-cs"/>
              </a:rPr>
              <a:t>.” (Suttie, 2016).</a:t>
            </a:r>
          </a:p>
          <a:p>
            <a:endParaRPr lang="en-US" dirty="0"/>
          </a:p>
        </p:txBody>
      </p:sp>
      <p:sp>
        <p:nvSpPr>
          <p:cNvPr id="4" name="Slide Number Placeholder 3"/>
          <p:cNvSpPr>
            <a:spLocks noGrp="1"/>
          </p:cNvSpPr>
          <p:nvPr>
            <p:ph type="sldNum" sz="quarter" idx="5"/>
          </p:nvPr>
        </p:nvSpPr>
        <p:spPr/>
        <p:txBody>
          <a:bodyPr/>
          <a:lstStyle/>
          <a:p>
            <a:fld id="{13DD8047-A409-4999-ABF1-6A963DE179C6}" type="slidenum">
              <a:rPr lang="en-US" smtClean="0"/>
              <a:t>6</a:t>
            </a:fld>
            <a:endParaRPr lang="en-US"/>
          </a:p>
        </p:txBody>
      </p:sp>
    </p:spTree>
    <p:extLst>
      <p:ext uri="{BB962C8B-B14F-4D97-AF65-F5344CB8AC3E}">
        <p14:creationId xmlns:p14="http://schemas.microsoft.com/office/powerpoint/2010/main" val="3296541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Suttie advises the practice of mindfulness, which she defines as “paying attention in a nonjudgmental way to one’s breath or other sensations”. (Suttie, 2016)  This has been shown to reduce stress and possibly bias as well.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a:t>
            </a:r>
            <a:r>
              <a:rPr lang="en-US" sz="1200" kern="1200" dirty="0" err="1">
                <a:solidFill>
                  <a:schemeClr val="tx1"/>
                </a:solidFill>
                <a:effectLst/>
                <a:latin typeface="+mn-lt"/>
                <a:ea typeface="+mn-ea"/>
                <a:cs typeface="+mn-cs"/>
              </a:rPr>
              <a:t>Sutties</a:t>
            </a:r>
            <a:r>
              <a:rPr lang="en-US" sz="1200" kern="1200" dirty="0">
                <a:solidFill>
                  <a:schemeClr val="tx1"/>
                </a:solidFill>
                <a:effectLst/>
                <a:latin typeface="+mn-lt"/>
                <a:ea typeface="+mn-ea"/>
                <a:cs typeface="+mn-cs"/>
              </a:rPr>
              <a:t> advises cultivating cross-group friendships with those outside one’s own social group.  This can decrease stress, prejudice, and preferences for social hierarchy.  She also notes that observing successful cross-group friendships can inspire others to emulate the behavior.  </a:t>
            </a:r>
          </a:p>
          <a:p>
            <a:endParaRPr lang="en-US" dirty="0"/>
          </a:p>
        </p:txBody>
      </p:sp>
      <p:sp>
        <p:nvSpPr>
          <p:cNvPr id="4" name="Slide Number Placeholder 3"/>
          <p:cNvSpPr>
            <a:spLocks noGrp="1"/>
          </p:cNvSpPr>
          <p:nvPr>
            <p:ph type="sldNum" sz="quarter" idx="5"/>
          </p:nvPr>
        </p:nvSpPr>
        <p:spPr/>
        <p:txBody>
          <a:bodyPr/>
          <a:lstStyle/>
          <a:p>
            <a:fld id="{13DD8047-A409-4999-ABF1-6A963DE179C6}" type="slidenum">
              <a:rPr lang="en-US" smtClean="0"/>
              <a:t>7</a:t>
            </a:fld>
            <a:endParaRPr lang="en-US"/>
          </a:p>
        </p:txBody>
      </p:sp>
    </p:spTree>
    <p:extLst>
      <p:ext uri="{BB962C8B-B14F-4D97-AF65-F5344CB8AC3E}">
        <p14:creationId xmlns:p14="http://schemas.microsoft.com/office/powerpoint/2010/main" val="2851576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5BBBB8-92C7-438B-A62A-E54CA5B60381}"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53269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BBBB8-92C7-438B-A62A-E54CA5B60381}"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1845382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5BBBB8-92C7-438B-A62A-E54CA5B60381}"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360708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5BBBB8-92C7-438B-A62A-E54CA5B60381}"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490324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5BBBB8-92C7-438B-A62A-E54CA5B60381}" type="datetimeFigureOut">
              <a:rPr lang="en-US" smtClean="0"/>
              <a:t>5/27/2020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2095322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5BBBB8-92C7-438B-A62A-E54CA5B60381}" type="datetimeFigureOut">
              <a:rPr lang="en-US" smtClean="0"/>
              <a:t>5/27/2020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3869957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BBBB8-92C7-438B-A62A-E54CA5B60381}" type="datetimeFigureOut">
              <a:rPr lang="en-US" smtClean="0"/>
              <a:t>5/27/2020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1188050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5BBBB8-92C7-438B-A62A-E54CA5B60381}"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185091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5BBBB8-92C7-438B-A62A-E54CA5B60381}"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2614070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5BBBB8-92C7-438B-A62A-E54CA5B60381}"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2707906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5BBBB8-92C7-438B-A62A-E54CA5B60381}"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1269704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5BBBB8-92C7-438B-A62A-E54CA5B60381}"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4B7F-4045-43D3-B245-607D1F4779AE}"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83778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5BBBB8-92C7-438B-A62A-E54CA5B60381}"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3431594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D5BBBB8-92C7-438B-A62A-E54CA5B60381}" type="datetimeFigureOut">
              <a:rPr lang="en-US" smtClean="0"/>
              <a:t>5/27/2020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1540820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D5BBBB8-92C7-438B-A62A-E54CA5B60381}" type="datetimeFigureOut">
              <a:rPr lang="en-US" smtClean="0"/>
              <a:t>5/27/2020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752267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BBBB8-92C7-438B-A62A-E54CA5B60381}"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3306804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5BBBB8-92C7-438B-A62A-E54CA5B60381}"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4B7F-4045-43D3-B245-607D1F4779AE}" type="slidenum">
              <a:rPr lang="en-US" smtClean="0"/>
              <a:t>‹#›</a:t>
            </a:fld>
            <a:endParaRPr lang="en-US"/>
          </a:p>
        </p:txBody>
      </p:sp>
    </p:spTree>
    <p:extLst>
      <p:ext uri="{BB962C8B-B14F-4D97-AF65-F5344CB8AC3E}">
        <p14:creationId xmlns:p14="http://schemas.microsoft.com/office/powerpoint/2010/main" val="1059659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D5BBBB8-92C7-438B-A62A-E54CA5B60381}" type="datetimeFigureOut">
              <a:rPr lang="en-US" smtClean="0"/>
              <a:t>5/27/2020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ECA4B7F-4045-43D3-B245-607D1F4779AE}" type="slidenum">
              <a:rPr lang="en-US" smtClean="0"/>
              <a:t>‹#›</a:t>
            </a:fld>
            <a:endParaRPr lang="en-US"/>
          </a:p>
        </p:txBody>
      </p:sp>
    </p:spTree>
    <p:extLst>
      <p:ext uri="{BB962C8B-B14F-4D97-AF65-F5344CB8AC3E}">
        <p14:creationId xmlns:p14="http://schemas.microsoft.com/office/powerpoint/2010/main" val="1123453606"/>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greatergood.berkeley.edu/article/item/four_ways_teachers_can_reduce_implicit_bia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30FFA-C547-4250-9C6D-119F53F600E3}"/>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Cultural Awareness</a:t>
            </a:r>
          </a:p>
        </p:txBody>
      </p:sp>
      <p:sp>
        <p:nvSpPr>
          <p:cNvPr id="3" name="Subtitle 2">
            <a:extLst>
              <a:ext uri="{FF2B5EF4-FFF2-40B4-BE49-F238E27FC236}">
                <a16:creationId xmlns:a16="http://schemas.microsoft.com/office/drawing/2014/main" id="{47D06CEB-1E20-4754-86DE-7B51D34A23B7}"/>
              </a:ext>
            </a:extLst>
          </p:cNvPr>
          <p:cNvSpPr>
            <a:spLocks noGrp="1"/>
          </p:cNvSpPr>
          <p:nvPr>
            <p:ph type="subTitle" idx="1"/>
          </p:nvPr>
        </p:nvSpPr>
        <p:spPr>
          <a:xfrm>
            <a:off x="1595269" y="3602038"/>
            <a:ext cx="9001462" cy="3055240"/>
          </a:xfrm>
        </p:spPr>
        <p:txBody>
          <a:bodyPr>
            <a:normAutofit fontScale="70000" lnSpcReduction="20000"/>
          </a:bodyPr>
          <a:lstStyle/>
          <a:p>
            <a:r>
              <a:rPr lang="en-US" dirty="0">
                <a:solidFill>
                  <a:schemeClr val="tx2">
                    <a:lumMod val="75000"/>
                  </a:schemeClr>
                </a:solidFill>
                <a:latin typeface="Times New Roman" panose="02020603050405020304" pitchFamily="18" charset="0"/>
                <a:cs typeface="Times New Roman" panose="02020603050405020304" pitchFamily="18" charset="0"/>
              </a:rPr>
              <a:t>Alba Pazmino</a:t>
            </a:r>
          </a:p>
          <a:p>
            <a:r>
              <a:rPr lang="en-US" dirty="0">
                <a:solidFill>
                  <a:schemeClr val="tx2">
                    <a:lumMod val="75000"/>
                  </a:schemeClr>
                </a:solidFill>
                <a:latin typeface="Times New Roman" panose="02020603050405020304" pitchFamily="18" charset="0"/>
                <a:cs typeface="Times New Roman" panose="02020603050405020304" pitchFamily="18" charset="0"/>
              </a:rPr>
              <a:t>Felicia King</a:t>
            </a:r>
          </a:p>
          <a:p>
            <a:r>
              <a:rPr lang="en-US" dirty="0">
                <a:solidFill>
                  <a:schemeClr val="tx2">
                    <a:lumMod val="75000"/>
                  </a:schemeClr>
                </a:solidFill>
                <a:latin typeface="Times New Roman" panose="02020603050405020304" pitchFamily="18" charset="0"/>
                <a:cs typeface="Times New Roman" panose="02020603050405020304" pitchFamily="18" charset="0"/>
              </a:rPr>
              <a:t>Lauren Ware</a:t>
            </a:r>
          </a:p>
          <a:p>
            <a:r>
              <a:rPr lang="en-US" dirty="0">
                <a:solidFill>
                  <a:schemeClr val="tx2">
                    <a:lumMod val="75000"/>
                  </a:schemeClr>
                </a:solidFill>
                <a:latin typeface="Times New Roman" panose="02020603050405020304" pitchFamily="18" charset="0"/>
                <a:cs typeface="Times New Roman" panose="02020603050405020304" pitchFamily="18" charset="0"/>
              </a:rPr>
              <a:t>Mallory Jones</a:t>
            </a:r>
          </a:p>
          <a:p>
            <a:r>
              <a:rPr lang="en-US" dirty="0">
                <a:solidFill>
                  <a:schemeClr val="tx2">
                    <a:lumMod val="75000"/>
                  </a:schemeClr>
                </a:solidFill>
                <a:latin typeface="Times New Roman" panose="02020603050405020304" pitchFamily="18" charset="0"/>
                <a:cs typeface="Times New Roman" panose="02020603050405020304" pitchFamily="18" charset="0"/>
              </a:rPr>
              <a:t>Sarah Closson </a:t>
            </a:r>
          </a:p>
          <a:p>
            <a:r>
              <a:rPr lang="en-US" dirty="0">
                <a:solidFill>
                  <a:schemeClr val="tx2">
                    <a:lumMod val="75000"/>
                  </a:schemeClr>
                </a:solidFill>
                <a:latin typeface="Times New Roman" panose="02020603050405020304" pitchFamily="18" charset="0"/>
                <a:cs typeface="Times New Roman" panose="02020603050405020304" pitchFamily="18" charset="0"/>
              </a:rPr>
              <a:t>AET/500</a:t>
            </a:r>
          </a:p>
          <a:p>
            <a:r>
              <a:rPr lang="en-US" dirty="0">
                <a:solidFill>
                  <a:schemeClr val="tx2">
                    <a:lumMod val="75000"/>
                  </a:schemeClr>
                </a:solidFill>
                <a:latin typeface="Times New Roman" panose="02020603050405020304" pitchFamily="18" charset="0"/>
                <a:cs typeface="Times New Roman" panose="02020603050405020304" pitchFamily="18" charset="0"/>
              </a:rPr>
              <a:t>June 1</a:t>
            </a:r>
            <a:r>
              <a:rPr lang="en-US" baseline="30000" dirty="0">
                <a:solidFill>
                  <a:schemeClr val="tx2">
                    <a:lumMod val="75000"/>
                  </a:schemeClr>
                </a:solidFill>
                <a:latin typeface="Times New Roman" panose="02020603050405020304" pitchFamily="18" charset="0"/>
                <a:cs typeface="Times New Roman" panose="02020603050405020304" pitchFamily="18" charset="0"/>
              </a:rPr>
              <a:t>st</a:t>
            </a:r>
            <a:r>
              <a:rPr lang="en-US" dirty="0">
                <a:solidFill>
                  <a:schemeClr val="tx2">
                    <a:lumMod val="75000"/>
                  </a:schemeClr>
                </a:solidFill>
                <a:latin typeface="Times New Roman" panose="02020603050405020304" pitchFamily="18" charset="0"/>
                <a:cs typeface="Times New Roman" panose="02020603050405020304" pitchFamily="18" charset="0"/>
              </a:rPr>
              <a:t>, 2020</a:t>
            </a:r>
          </a:p>
          <a:p>
            <a:r>
              <a:rPr lang="en-US" dirty="0">
                <a:solidFill>
                  <a:schemeClr val="tx2">
                    <a:lumMod val="75000"/>
                  </a:schemeClr>
                </a:solidFill>
                <a:latin typeface="Times New Roman" panose="02020603050405020304" pitchFamily="18" charset="0"/>
                <a:cs typeface="Times New Roman" panose="02020603050405020304" pitchFamily="18" charset="0"/>
              </a:rPr>
              <a:t>Professor Emily Christiansen</a:t>
            </a:r>
          </a:p>
          <a:p>
            <a:endParaRPr lang="en-US" dirty="0"/>
          </a:p>
        </p:txBody>
      </p:sp>
    </p:spTree>
    <p:extLst>
      <p:ext uri="{BB962C8B-B14F-4D97-AF65-F5344CB8AC3E}">
        <p14:creationId xmlns:p14="http://schemas.microsoft.com/office/powerpoint/2010/main" val="53963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635F-BA9E-2540-BF56-2137663492B8}"/>
              </a:ext>
            </a:extLst>
          </p:cNvPr>
          <p:cNvSpPr>
            <a:spLocks noGrp="1"/>
          </p:cNvSpPr>
          <p:nvPr>
            <p:ph type="title"/>
          </p:nvPr>
        </p:nvSpPr>
        <p:spPr/>
        <p:txBody>
          <a:bodyPr/>
          <a:lstStyle/>
          <a:p>
            <a:r>
              <a:rPr lang="en-US" b="0" dirty="0">
                <a:latin typeface="Times New Roman" panose="02020603050405020304" pitchFamily="18" charset="0"/>
                <a:cs typeface="Times New Roman" panose="02020603050405020304" pitchFamily="18" charset="0"/>
              </a:rPr>
              <a:t>Cultural Diversity definition</a:t>
            </a:r>
          </a:p>
        </p:txBody>
      </p:sp>
      <p:sp>
        <p:nvSpPr>
          <p:cNvPr id="3" name="Content Placeholder 2">
            <a:extLst>
              <a:ext uri="{FF2B5EF4-FFF2-40B4-BE49-F238E27FC236}">
                <a16:creationId xmlns:a16="http://schemas.microsoft.com/office/drawing/2014/main" id="{582D40FC-BA8F-2143-95BA-9B0C889D138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80475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DE7B6-E1A0-B340-8EEB-538B74757114}"/>
              </a:ext>
            </a:extLst>
          </p:cNvPr>
          <p:cNvSpPr>
            <a:spLocks noGrp="1"/>
          </p:cNvSpPr>
          <p:nvPr>
            <p:ph type="title"/>
          </p:nvPr>
        </p:nvSpPr>
        <p:spPr/>
        <p:txBody>
          <a:bodyPr/>
          <a:lstStyle/>
          <a:p>
            <a:r>
              <a:rPr lang="en-US" b="0" dirty="0">
                <a:latin typeface="Times New Roman" panose="02020603050405020304" pitchFamily="18" charset="0"/>
                <a:cs typeface="Times New Roman" panose="02020603050405020304" pitchFamily="18" charset="0"/>
              </a:rPr>
              <a:t>Why cultural awareness is important for educators of adults</a:t>
            </a:r>
          </a:p>
        </p:txBody>
      </p:sp>
      <p:sp>
        <p:nvSpPr>
          <p:cNvPr id="3" name="Content Placeholder 2">
            <a:extLst>
              <a:ext uri="{FF2B5EF4-FFF2-40B4-BE49-F238E27FC236}">
                <a16:creationId xmlns:a16="http://schemas.microsoft.com/office/drawing/2014/main" id="{85AEDFB4-74D2-9A48-8468-D4FCC0EABFC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29759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0A45-1CCE-0F42-B5BF-2AB7BA7726D5}"/>
              </a:ext>
            </a:extLst>
          </p:cNvPr>
          <p:cNvSpPr>
            <a:spLocks noGrp="1"/>
          </p:cNvSpPr>
          <p:nvPr>
            <p:ph type="title"/>
          </p:nvPr>
        </p:nvSpPr>
        <p:spPr/>
        <p:txBody>
          <a:bodyPr/>
          <a:lstStyle/>
          <a:p>
            <a:r>
              <a:rPr lang="en-US" b="0" dirty="0">
                <a:latin typeface="Times New Roman" panose="02020603050405020304" pitchFamily="18" charset="0"/>
                <a:cs typeface="Times New Roman" panose="02020603050405020304" pitchFamily="18" charset="0"/>
              </a:rPr>
              <a:t>Communication Strategies for interacting with diverse learners</a:t>
            </a:r>
          </a:p>
        </p:txBody>
      </p:sp>
      <p:sp>
        <p:nvSpPr>
          <p:cNvPr id="3" name="Content Placeholder 2">
            <a:extLst>
              <a:ext uri="{FF2B5EF4-FFF2-40B4-BE49-F238E27FC236}">
                <a16:creationId xmlns:a16="http://schemas.microsoft.com/office/drawing/2014/main" id="{A25DE8AF-13DB-E340-BB37-4A2AB406F5A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3205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62378-2C3D-A34A-8E09-0DF0EA2323A0}"/>
              </a:ext>
            </a:extLst>
          </p:cNvPr>
          <p:cNvSpPr>
            <a:spLocks noGrp="1"/>
          </p:cNvSpPr>
          <p:nvPr>
            <p:ph type="title"/>
          </p:nvPr>
        </p:nvSpPr>
        <p:spPr/>
        <p:txBody>
          <a:bodyPr/>
          <a:lstStyle/>
          <a:p>
            <a:r>
              <a:rPr lang="en-US" b="0" dirty="0">
                <a:latin typeface="Times New Roman" panose="02020603050405020304" pitchFamily="18" charset="0"/>
                <a:cs typeface="Times New Roman" panose="02020603050405020304" pitchFamily="18" charset="0"/>
              </a:rPr>
              <a:t>Skills for demonstrating cultural sensitivity in a learning environment</a:t>
            </a:r>
          </a:p>
        </p:txBody>
      </p:sp>
      <p:sp>
        <p:nvSpPr>
          <p:cNvPr id="3" name="Content Placeholder 2">
            <a:extLst>
              <a:ext uri="{FF2B5EF4-FFF2-40B4-BE49-F238E27FC236}">
                <a16:creationId xmlns:a16="http://schemas.microsoft.com/office/drawing/2014/main" id="{B5256376-22EE-2141-9ED8-9250CAA314F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3702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519F0-4861-49C5-8428-6A56FD8C9DC8}"/>
              </a:ext>
            </a:extLst>
          </p:cNvPr>
          <p:cNvSpPr>
            <a:spLocks noGrp="1"/>
          </p:cNvSpPr>
          <p:nvPr>
            <p:ph type="title"/>
          </p:nvPr>
        </p:nvSpPr>
        <p:spPr/>
        <p:txBody>
          <a:bodyPr/>
          <a:lstStyle/>
          <a:p>
            <a:r>
              <a:rPr lang="en-US" b="0" dirty="0">
                <a:latin typeface="Times New Roman" panose="02020603050405020304" pitchFamily="18" charset="0"/>
                <a:cs typeface="Times New Roman" panose="02020603050405020304" pitchFamily="18" charset="0"/>
              </a:rPr>
              <a:t>Strategies for avoiding bias and prejudice in instruction</a:t>
            </a:r>
            <a:endParaRPr lang="en-US" dirty="0"/>
          </a:p>
        </p:txBody>
      </p:sp>
      <p:sp>
        <p:nvSpPr>
          <p:cNvPr id="5" name="Text Placeholder 4">
            <a:extLst>
              <a:ext uri="{FF2B5EF4-FFF2-40B4-BE49-F238E27FC236}">
                <a16:creationId xmlns:a16="http://schemas.microsoft.com/office/drawing/2014/main" id="{D3335556-93C7-4979-987B-35BA35A52CCB}"/>
              </a:ext>
            </a:extLst>
          </p:cNvPr>
          <p:cNvSpPr>
            <a:spLocks noGrp="1"/>
          </p:cNvSpPr>
          <p:nvPr>
            <p:ph type="body" idx="1"/>
          </p:nvPr>
        </p:nvSpPr>
        <p:spPr/>
        <p:txBody>
          <a:bodyPr>
            <a:normAutofit/>
          </a:bodyPr>
          <a:lstStyle/>
          <a:p>
            <a:pPr lvl="0"/>
            <a:r>
              <a:rPr lang="en-US" sz="2000" dirty="0">
                <a:effectLst/>
              </a:rPr>
              <a:t>Cultivate Awareness of the Bias</a:t>
            </a:r>
          </a:p>
        </p:txBody>
      </p:sp>
      <p:sp>
        <p:nvSpPr>
          <p:cNvPr id="6" name="Content Placeholder 5">
            <a:extLst>
              <a:ext uri="{FF2B5EF4-FFF2-40B4-BE49-F238E27FC236}">
                <a16:creationId xmlns:a16="http://schemas.microsoft.com/office/drawing/2014/main" id="{5D5F79D9-8C30-4C20-9A4F-938323A0F16A}"/>
              </a:ext>
            </a:extLst>
          </p:cNvPr>
          <p:cNvSpPr>
            <a:spLocks noGrp="1"/>
          </p:cNvSpPr>
          <p:nvPr>
            <p:ph sz="half" idx="2"/>
          </p:nvPr>
        </p:nvSpPr>
        <p:spPr/>
        <p:txBody>
          <a:bodyPr/>
          <a:lstStyle/>
          <a:p>
            <a:pPr lvl="1"/>
            <a:r>
              <a:rPr lang="en-US" sz="1600" b="1" dirty="0">
                <a:solidFill>
                  <a:schemeClr val="tx2">
                    <a:lumMod val="75000"/>
                  </a:schemeClr>
                </a:solidFill>
                <a:effectLst/>
              </a:rPr>
              <a:t>Fundamental Attribution Error: </a:t>
            </a:r>
            <a:r>
              <a:rPr lang="en-US" sz="1600" dirty="0">
                <a:effectLst/>
              </a:rPr>
              <a:t>the belief that behavior is character-driven rather than situation-driven.  (Suttie, 2016)</a:t>
            </a:r>
          </a:p>
          <a:p>
            <a:pPr lvl="1"/>
            <a:r>
              <a:rPr lang="en-US" sz="1600" b="1" dirty="0">
                <a:solidFill>
                  <a:schemeClr val="tx2">
                    <a:lumMod val="75000"/>
                  </a:schemeClr>
                </a:solidFill>
                <a:effectLst/>
              </a:rPr>
              <a:t>In-Group bias: </a:t>
            </a:r>
            <a:r>
              <a:rPr lang="en-US" sz="1600" dirty="0">
                <a:effectLst/>
              </a:rPr>
              <a:t>assigning positive attributes to individuals in the same group.</a:t>
            </a:r>
          </a:p>
          <a:p>
            <a:pPr marL="457200" lvl="1" indent="0">
              <a:buNone/>
            </a:pPr>
            <a:endParaRPr lang="en-US" sz="1600" dirty="0">
              <a:effectLst/>
            </a:endParaRPr>
          </a:p>
          <a:p>
            <a:pPr marL="0" indent="0">
              <a:buNone/>
            </a:pPr>
            <a:endParaRPr lang="en-US" dirty="0"/>
          </a:p>
        </p:txBody>
      </p:sp>
      <p:sp>
        <p:nvSpPr>
          <p:cNvPr id="7" name="Text Placeholder 6">
            <a:extLst>
              <a:ext uri="{FF2B5EF4-FFF2-40B4-BE49-F238E27FC236}">
                <a16:creationId xmlns:a16="http://schemas.microsoft.com/office/drawing/2014/main" id="{778963E1-8DE8-472B-A53A-4E28769DC5B4}"/>
              </a:ext>
            </a:extLst>
          </p:cNvPr>
          <p:cNvSpPr>
            <a:spLocks noGrp="1"/>
          </p:cNvSpPr>
          <p:nvPr>
            <p:ph type="body" sz="quarter" idx="3"/>
          </p:nvPr>
        </p:nvSpPr>
        <p:spPr>
          <a:xfrm>
            <a:off x="6160349" y="2088320"/>
            <a:ext cx="5107208" cy="823912"/>
          </a:xfrm>
        </p:spPr>
        <p:txBody>
          <a:bodyPr>
            <a:normAutofit/>
          </a:bodyPr>
          <a:lstStyle/>
          <a:p>
            <a:pPr lvl="0"/>
            <a:r>
              <a:rPr lang="en-US" sz="2000" dirty="0">
                <a:effectLst/>
              </a:rPr>
              <a:t>Work on Increasing Empathy</a:t>
            </a:r>
          </a:p>
        </p:txBody>
      </p:sp>
      <p:sp>
        <p:nvSpPr>
          <p:cNvPr id="8" name="Content Placeholder 7">
            <a:extLst>
              <a:ext uri="{FF2B5EF4-FFF2-40B4-BE49-F238E27FC236}">
                <a16:creationId xmlns:a16="http://schemas.microsoft.com/office/drawing/2014/main" id="{EA594098-7140-4AA0-B020-B446D1A9BE6E}"/>
              </a:ext>
            </a:extLst>
          </p:cNvPr>
          <p:cNvSpPr>
            <a:spLocks noGrp="1"/>
          </p:cNvSpPr>
          <p:nvPr>
            <p:ph sz="quarter" idx="4"/>
          </p:nvPr>
        </p:nvSpPr>
        <p:spPr/>
        <p:txBody>
          <a:bodyPr/>
          <a:lstStyle/>
          <a:p>
            <a:pPr lvl="1"/>
            <a:r>
              <a:rPr lang="en-US" sz="1600" dirty="0">
                <a:effectLst/>
              </a:rPr>
              <a:t>Show you care</a:t>
            </a:r>
          </a:p>
          <a:p>
            <a:pPr lvl="1"/>
            <a:r>
              <a:rPr lang="en-US" sz="1600" dirty="0">
                <a:effectLst/>
              </a:rPr>
              <a:t>Treat students with kindness/consideration</a:t>
            </a:r>
          </a:p>
          <a:p>
            <a:pPr marL="457200" lvl="1" indent="0">
              <a:buNone/>
            </a:pPr>
            <a:endParaRPr lang="en-US" dirty="0">
              <a:effectLst/>
            </a:endParaRPr>
          </a:p>
        </p:txBody>
      </p:sp>
      <p:pic>
        <p:nvPicPr>
          <p:cNvPr id="11" name="Graphic 10" descr="Alarm Ringing">
            <a:extLst>
              <a:ext uri="{FF2B5EF4-FFF2-40B4-BE49-F238E27FC236}">
                <a16:creationId xmlns:a16="http://schemas.microsoft.com/office/drawing/2014/main" id="{FAFFFD4F-B1ED-4C6D-8ADB-290BDD77A8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8299" y="4659923"/>
            <a:ext cx="1384998" cy="1384998"/>
          </a:xfrm>
          <a:prstGeom prst="rect">
            <a:avLst/>
          </a:prstGeom>
        </p:spPr>
      </p:pic>
      <p:pic>
        <p:nvPicPr>
          <p:cNvPr id="14" name="Graphic 13" descr="Comment Like">
            <a:extLst>
              <a:ext uri="{FF2B5EF4-FFF2-40B4-BE49-F238E27FC236}">
                <a16:creationId xmlns:a16="http://schemas.microsoft.com/office/drawing/2014/main" id="{1E4A4069-6953-48C4-A74A-099FF72A56D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95810" y="4351715"/>
            <a:ext cx="2168769" cy="2168769"/>
          </a:xfrm>
          <a:prstGeom prst="rect">
            <a:avLst/>
          </a:prstGeom>
        </p:spPr>
      </p:pic>
    </p:spTree>
    <p:extLst>
      <p:ext uri="{BB962C8B-B14F-4D97-AF65-F5344CB8AC3E}">
        <p14:creationId xmlns:p14="http://schemas.microsoft.com/office/powerpoint/2010/main" val="4254553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519F0-4861-49C5-8428-6A56FD8C9DC8}"/>
              </a:ext>
            </a:extLst>
          </p:cNvPr>
          <p:cNvSpPr>
            <a:spLocks noGrp="1"/>
          </p:cNvSpPr>
          <p:nvPr>
            <p:ph type="title"/>
          </p:nvPr>
        </p:nvSpPr>
        <p:spPr/>
        <p:txBody>
          <a:bodyPr/>
          <a:lstStyle/>
          <a:p>
            <a:r>
              <a:rPr lang="en-US" b="0" dirty="0">
                <a:latin typeface="Times New Roman" panose="02020603050405020304" pitchFamily="18" charset="0"/>
                <a:cs typeface="Times New Roman" panose="02020603050405020304" pitchFamily="18" charset="0"/>
              </a:rPr>
              <a:t>Strategies for avoiding bias and prejudice in instruction</a:t>
            </a:r>
            <a:endParaRPr lang="en-US" dirty="0"/>
          </a:p>
        </p:txBody>
      </p:sp>
      <p:sp>
        <p:nvSpPr>
          <p:cNvPr id="5" name="Text Placeholder 4">
            <a:extLst>
              <a:ext uri="{FF2B5EF4-FFF2-40B4-BE49-F238E27FC236}">
                <a16:creationId xmlns:a16="http://schemas.microsoft.com/office/drawing/2014/main" id="{D3335556-93C7-4979-987B-35BA35A52CCB}"/>
              </a:ext>
            </a:extLst>
          </p:cNvPr>
          <p:cNvSpPr>
            <a:spLocks noGrp="1"/>
          </p:cNvSpPr>
          <p:nvPr>
            <p:ph type="body" idx="1"/>
          </p:nvPr>
        </p:nvSpPr>
        <p:spPr/>
        <p:txBody>
          <a:bodyPr>
            <a:normAutofit/>
          </a:bodyPr>
          <a:lstStyle/>
          <a:p>
            <a:r>
              <a:rPr lang="en-US" sz="2000" dirty="0"/>
              <a:t>Practice Mindfulness</a:t>
            </a:r>
          </a:p>
        </p:txBody>
      </p:sp>
      <p:sp>
        <p:nvSpPr>
          <p:cNvPr id="6" name="Content Placeholder 5">
            <a:extLst>
              <a:ext uri="{FF2B5EF4-FFF2-40B4-BE49-F238E27FC236}">
                <a16:creationId xmlns:a16="http://schemas.microsoft.com/office/drawing/2014/main" id="{5D5F79D9-8C30-4C20-9A4F-938323A0F16A}"/>
              </a:ext>
            </a:extLst>
          </p:cNvPr>
          <p:cNvSpPr>
            <a:spLocks noGrp="1"/>
          </p:cNvSpPr>
          <p:nvPr>
            <p:ph sz="half" idx="2"/>
          </p:nvPr>
        </p:nvSpPr>
        <p:spPr/>
        <p:txBody>
          <a:bodyPr/>
          <a:lstStyle/>
          <a:p>
            <a:pPr lvl="1"/>
            <a:r>
              <a:rPr lang="en-US" sz="1600" dirty="0">
                <a:effectLst/>
              </a:rPr>
              <a:t>Decreases stress</a:t>
            </a:r>
          </a:p>
          <a:p>
            <a:pPr lvl="1"/>
            <a:r>
              <a:rPr lang="en-US" sz="1600" dirty="0">
                <a:effectLst/>
              </a:rPr>
              <a:t>Can reduce bias</a:t>
            </a:r>
          </a:p>
          <a:p>
            <a:pPr marL="0" indent="0">
              <a:buNone/>
            </a:pPr>
            <a:endParaRPr lang="en-US" dirty="0"/>
          </a:p>
        </p:txBody>
      </p:sp>
      <p:sp>
        <p:nvSpPr>
          <p:cNvPr id="7" name="Text Placeholder 6">
            <a:extLst>
              <a:ext uri="{FF2B5EF4-FFF2-40B4-BE49-F238E27FC236}">
                <a16:creationId xmlns:a16="http://schemas.microsoft.com/office/drawing/2014/main" id="{778963E1-8DE8-472B-A53A-4E28769DC5B4}"/>
              </a:ext>
            </a:extLst>
          </p:cNvPr>
          <p:cNvSpPr>
            <a:spLocks noGrp="1"/>
          </p:cNvSpPr>
          <p:nvPr>
            <p:ph type="body" sz="quarter" idx="3"/>
          </p:nvPr>
        </p:nvSpPr>
        <p:spPr>
          <a:xfrm>
            <a:off x="6160349" y="2088320"/>
            <a:ext cx="5107208" cy="823912"/>
          </a:xfrm>
        </p:spPr>
        <p:txBody>
          <a:bodyPr>
            <a:normAutofit/>
          </a:bodyPr>
          <a:lstStyle/>
          <a:p>
            <a:r>
              <a:rPr lang="en-US" sz="2000" dirty="0">
                <a:effectLst/>
              </a:rPr>
              <a:t>Develop Cross-Group Friendships</a:t>
            </a:r>
          </a:p>
        </p:txBody>
      </p:sp>
      <p:sp>
        <p:nvSpPr>
          <p:cNvPr id="8" name="Content Placeholder 7">
            <a:extLst>
              <a:ext uri="{FF2B5EF4-FFF2-40B4-BE49-F238E27FC236}">
                <a16:creationId xmlns:a16="http://schemas.microsoft.com/office/drawing/2014/main" id="{EA594098-7140-4AA0-B020-B446D1A9BE6E}"/>
              </a:ext>
            </a:extLst>
          </p:cNvPr>
          <p:cNvSpPr>
            <a:spLocks noGrp="1"/>
          </p:cNvSpPr>
          <p:nvPr>
            <p:ph sz="quarter" idx="4"/>
          </p:nvPr>
        </p:nvSpPr>
        <p:spPr/>
        <p:txBody>
          <a:bodyPr/>
          <a:lstStyle/>
          <a:p>
            <a:pPr lvl="1"/>
            <a:r>
              <a:rPr lang="en-US" sz="1600" dirty="0">
                <a:effectLst/>
              </a:rPr>
              <a:t>Decreases stress</a:t>
            </a:r>
          </a:p>
          <a:p>
            <a:pPr lvl="1"/>
            <a:r>
              <a:rPr lang="en-US" sz="1600" dirty="0">
                <a:effectLst/>
              </a:rPr>
              <a:t>Decreases prejudice</a:t>
            </a:r>
          </a:p>
          <a:p>
            <a:pPr lvl="1"/>
            <a:r>
              <a:rPr lang="en-US" sz="1600" dirty="0">
                <a:effectLst/>
              </a:rPr>
              <a:t>Decreases social hierarchy preferences</a:t>
            </a:r>
          </a:p>
          <a:p>
            <a:pPr marL="457200" lvl="1" indent="0">
              <a:buNone/>
            </a:pPr>
            <a:endParaRPr lang="en-US" dirty="0">
              <a:effectLst/>
            </a:endParaRPr>
          </a:p>
        </p:txBody>
      </p:sp>
      <p:pic>
        <p:nvPicPr>
          <p:cNvPr id="10" name="Graphic 9" descr="Brain">
            <a:extLst>
              <a:ext uri="{FF2B5EF4-FFF2-40B4-BE49-F238E27FC236}">
                <a16:creationId xmlns:a16="http://schemas.microsoft.com/office/drawing/2014/main" id="{F3BC0145-52DD-4476-9844-8677696D22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7669" y="3736143"/>
            <a:ext cx="2498685" cy="2498685"/>
          </a:xfrm>
          <a:prstGeom prst="rect">
            <a:avLst/>
          </a:prstGeom>
        </p:spPr>
      </p:pic>
      <p:pic>
        <p:nvPicPr>
          <p:cNvPr id="12" name="Graphic 11" descr="Group success">
            <a:extLst>
              <a:ext uri="{FF2B5EF4-FFF2-40B4-BE49-F238E27FC236}">
                <a16:creationId xmlns:a16="http://schemas.microsoft.com/office/drawing/2014/main" id="{C58AB17D-E439-45C2-813E-02983A1216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64215" y="4046972"/>
            <a:ext cx="1786932" cy="1786932"/>
          </a:xfrm>
          <a:prstGeom prst="rect">
            <a:avLst/>
          </a:prstGeom>
        </p:spPr>
      </p:pic>
    </p:spTree>
    <p:extLst>
      <p:ext uri="{BB962C8B-B14F-4D97-AF65-F5344CB8AC3E}">
        <p14:creationId xmlns:p14="http://schemas.microsoft.com/office/powerpoint/2010/main" val="1543411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A7305-B3A7-EE49-AE11-561F469331A2}"/>
              </a:ext>
            </a:extLst>
          </p:cNvPr>
          <p:cNvSpPr>
            <a:spLocks noGrp="1"/>
          </p:cNvSpPr>
          <p:nvPr>
            <p:ph type="title"/>
          </p:nvPr>
        </p:nvSpPr>
        <p:spPr/>
        <p:txBody>
          <a:bodyPr>
            <a:normAutofit/>
          </a:bodyPr>
          <a:lstStyle/>
          <a:p>
            <a:r>
              <a:rPr lang="en-US" b="0" dirty="0">
                <a:latin typeface="Times New Roman" panose="02020603050405020304" pitchFamily="18" charset="0"/>
                <a:cs typeface="Times New Roman" panose="02020603050405020304" pitchFamily="18" charset="0"/>
              </a:rPr>
              <a:t>Strategies for Promoting acceptance and respect in the learning environment</a:t>
            </a:r>
          </a:p>
        </p:txBody>
      </p:sp>
      <p:sp>
        <p:nvSpPr>
          <p:cNvPr id="3" name="Content Placeholder 2">
            <a:extLst>
              <a:ext uri="{FF2B5EF4-FFF2-40B4-BE49-F238E27FC236}">
                <a16:creationId xmlns:a16="http://schemas.microsoft.com/office/drawing/2014/main" id="{A6308CAD-C94D-B945-9BB7-D6FE92FC664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38880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0BC60-A83A-48F5-99D1-EBE6DBBB982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384BC4A6-D21F-44A4-BCEC-536077400A8B}"/>
              </a:ext>
            </a:extLst>
          </p:cNvPr>
          <p:cNvSpPr>
            <a:spLocks noGrp="1"/>
          </p:cNvSpPr>
          <p:nvPr>
            <p:ph idx="1"/>
          </p:nvPr>
        </p:nvSpPr>
        <p:spPr/>
        <p:txBody>
          <a:bodyPr/>
          <a:lstStyle/>
          <a:p>
            <a:r>
              <a:rPr lang="en-US" sz="1800" dirty="0">
                <a:effectLst/>
              </a:rPr>
              <a:t>Suttie, J. (2016, October 28). </a:t>
            </a:r>
            <a:r>
              <a:rPr lang="en-US" sz="1800" i="1" dirty="0">
                <a:effectLst/>
              </a:rPr>
              <a:t>Four Ways Teachers Can Reduce Implicit Bias</a:t>
            </a:r>
            <a:r>
              <a:rPr lang="en-US" sz="1800" dirty="0">
                <a:effectLst/>
              </a:rPr>
              <a:t>.   Retrieved from 	Greater Good Magazine: </a:t>
            </a:r>
            <a:r>
              <a:rPr lang="en-US" sz="1800" dirty="0">
                <a:effectLst/>
                <a:hlinkClick r:id="rId2"/>
              </a:rPr>
              <a:t>https://greatergood.berkeley.edu/article/item/four_ways_teachers_can_reduce_implicit_bias</a:t>
            </a:r>
            <a:endParaRPr lang="en-US" sz="1800" dirty="0">
              <a:effectLst/>
            </a:endParaRPr>
          </a:p>
          <a:p>
            <a:endParaRPr lang="en-US" dirty="0">
              <a:effectLst/>
            </a:endParaRPr>
          </a:p>
        </p:txBody>
      </p:sp>
    </p:spTree>
    <p:extLst>
      <p:ext uri="{BB962C8B-B14F-4D97-AF65-F5344CB8AC3E}">
        <p14:creationId xmlns:p14="http://schemas.microsoft.com/office/powerpoint/2010/main" val="27372803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Damask</Template>
  <TotalTime>167</TotalTime>
  <Words>459</Words>
  <Application>Microsoft Office PowerPoint</Application>
  <PresentationFormat>Widescreen</PresentationFormat>
  <Paragraphs>39</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Bookman Old Style</vt:lpstr>
      <vt:lpstr>Calibri</vt:lpstr>
      <vt:lpstr>Rockwell</vt:lpstr>
      <vt:lpstr>Times New Roman</vt:lpstr>
      <vt:lpstr>Damask</vt:lpstr>
      <vt:lpstr>Cultural Awareness</vt:lpstr>
      <vt:lpstr>Cultural Diversity definition</vt:lpstr>
      <vt:lpstr>Why cultural awareness is important for educators of adults</vt:lpstr>
      <vt:lpstr>Communication Strategies for interacting with diverse learners</vt:lpstr>
      <vt:lpstr>Skills for demonstrating cultural sensitivity in a learning environment</vt:lpstr>
      <vt:lpstr>Strategies for avoiding bias and prejudice in instruction</vt:lpstr>
      <vt:lpstr>Strategies for avoiding bias and prejudice in instruction</vt:lpstr>
      <vt:lpstr>Strategies for Promoting acceptance and respect in the learning environment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Awareness</dc:title>
  <dc:creator>frk</dc:creator>
  <cp:lastModifiedBy>Larry Jones</cp:lastModifiedBy>
  <cp:revision>2</cp:revision>
  <dcterms:created xsi:type="dcterms:W3CDTF">2020-05-27T01:03:21Z</dcterms:created>
  <dcterms:modified xsi:type="dcterms:W3CDTF">2020-05-28T00:11:06Z</dcterms:modified>
</cp:coreProperties>
</file>